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629" r:id="rId4"/>
    <p:sldId id="630" r:id="rId5"/>
    <p:sldId id="261" r:id="rId6"/>
    <p:sldId id="345" r:id="rId7"/>
  </p:sldIdLst>
  <p:sldSz cx="9144000" cy="6858000" type="screen4x3"/>
  <p:notesSz cx="7104063" cy="10234613"/>
  <p:defaultTextStyle>
    <a:defPPr>
      <a:defRPr lang="de-D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aschinski Arthur" initials="PA" lastIdx="0" clrIdx="0">
    <p:extLst>
      <p:ext uri="{19B8F6BF-5375-455C-9EA6-DF929625EA0E}">
        <p15:presenceInfo xmlns:p15="http://schemas.microsoft.com/office/powerpoint/2012/main" userId="S-1-5-21-2628108239-1489969237-1265820188-47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B9B9B9"/>
    <a:srgbClr val="66FF33"/>
    <a:srgbClr val="00FF99"/>
    <a:srgbClr val="009BDC"/>
    <a:srgbClr val="99D8F4"/>
    <a:srgbClr val="4DB9EB"/>
    <a:srgbClr val="914987"/>
    <a:srgbClr val="6E2272"/>
    <a:srgbClr val="2E26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3" autoAdjust="0"/>
    <p:restoredTop sz="94623" autoAdjust="0"/>
  </p:normalViewPr>
  <p:slideViewPr>
    <p:cSldViewPr snapToGrid="0" showGuides="1">
      <p:cViewPr varScale="1">
        <p:scale>
          <a:sx n="73" d="100"/>
          <a:sy n="73" d="100"/>
        </p:scale>
        <p:origin x="166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615"/>
    </p:cViewPr>
  </p:sorterViewPr>
  <p:notesViewPr>
    <p:cSldViewPr snapToGrid="0">
      <p:cViewPr varScale="1">
        <p:scale>
          <a:sx n="50" d="100"/>
          <a:sy n="50" d="100"/>
        </p:scale>
        <p:origin x="314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993" y="0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0B921960-5C9D-4138-AF06-F37A8A4FBFDE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993" y="9721106"/>
            <a:ext cx="3078427" cy="511731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02A11202-C8B9-4104-9089-23FA3D4853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634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3" y="0"/>
            <a:ext cx="3078427" cy="513508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>
              <a:defRPr sz="1200"/>
            </a:lvl1pPr>
          </a:lstStyle>
          <a:p>
            <a:fld id="{E4E852C6-7078-4DF2-B959-3EBFFFE3B108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3" y="9721107"/>
            <a:ext cx="3078427" cy="513507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>
              <a:defRPr sz="1200"/>
            </a:lvl1pPr>
          </a:lstStyle>
          <a:p>
            <a:fld id="{EFD09056-B185-4154-97B1-F79130FA16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6002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rgbClr val="FF0000"/>
                </a:solidFill>
              </a:rPr>
              <a:t>Bis max. 16 Stunden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dirty="0"/>
              <a:t>Der Wert stellt eine tarifliche Entscheidung dar, um dem Gesundheitsschutz Rechnung zu tragen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i="1" dirty="0">
                <a:solidFill>
                  <a:srgbClr val="FF0000"/>
                </a:solidFill>
              </a:rPr>
              <a:t>(§ 7 Absatz 1 Nr. 1a bzw. Nr. 4a ArbZG ),</a:t>
            </a:r>
          </a:p>
          <a:p>
            <a:r>
              <a:rPr lang="de-DE" dirty="0"/>
              <a:t>Gilt für § 3 ArbZG (=Höchstarbeitszeit) und § 6 ArbZG (=Nachtarbeit)</a:t>
            </a:r>
          </a:p>
          <a:p>
            <a:endParaRPr lang="de-DE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rgbClr val="FF0000"/>
                </a:solidFill>
              </a:rPr>
              <a:t>Ausgleichszeitraum</a:t>
            </a:r>
          </a:p>
          <a:p>
            <a:r>
              <a:rPr lang="de-DE" dirty="0"/>
              <a:t>Der Ausgleichszeitraum von zwölf Kalendermonaten beginnt im Anschluss an den Monat, in dem der Bereitschaftsdienst geleistet wurde.</a:t>
            </a:r>
          </a:p>
          <a:p>
            <a:endParaRPr lang="de-DE" dirty="0"/>
          </a:p>
          <a:p>
            <a:endParaRPr lang="de-DE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rgbClr val="FF0000"/>
                </a:solidFill>
              </a:rPr>
              <a:t>Nachtarbeit</a:t>
            </a:r>
          </a:p>
          <a:p>
            <a:r>
              <a:rPr lang="de-DE" sz="1050" dirty="0"/>
              <a:t> </a:t>
            </a:r>
            <a:r>
              <a:rPr lang="de-DE" dirty="0"/>
              <a:t>§ 17 AVR-Bayern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D09056-B185-4154-97B1-F79130FA169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755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rgbClr val="FF0000"/>
                </a:solidFill>
              </a:rPr>
              <a:t>Bis max. 16 Stunden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de-DE" dirty="0"/>
              <a:t>Der Wert stellt eine tarifliche Entscheidung dar, um dem Gesundheitsschutz Rechnung zu tragen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de-DE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i="1" dirty="0">
                <a:solidFill>
                  <a:srgbClr val="FF0000"/>
                </a:solidFill>
              </a:rPr>
              <a:t>(§ 7 Absatz 1 Nr. 1a bzw. Nr. 4a ArbZG ),</a:t>
            </a:r>
          </a:p>
          <a:p>
            <a:r>
              <a:rPr lang="de-DE" dirty="0"/>
              <a:t>Gilt für § 3 ArbZG (=Höchstarbeitszeit) und § 6 ArbZG (=Nachtarbeit)</a:t>
            </a:r>
          </a:p>
          <a:p>
            <a:endParaRPr lang="de-DE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rgbClr val="FF0000"/>
                </a:solidFill>
              </a:rPr>
              <a:t>Ausgleichszeitraum</a:t>
            </a:r>
          </a:p>
          <a:p>
            <a:r>
              <a:rPr lang="de-DE" dirty="0"/>
              <a:t>Der Ausgleichszeitraum von zwölf Kalendermonaten beginnt im Anschluss an den Monat, in dem der Bereitschaftsdienst geleistet wurde.</a:t>
            </a:r>
          </a:p>
          <a:p>
            <a:endParaRPr lang="de-DE" dirty="0"/>
          </a:p>
          <a:p>
            <a:endParaRPr lang="de-DE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de-DE" dirty="0">
                <a:solidFill>
                  <a:srgbClr val="FF0000"/>
                </a:solidFill>
              </a:rPr>
              <a:t>Nachtarbeit</a:t>
            </a:r>
          </a:p>
          <a:p>
            <a:r>
              <a:rPr lang="de-DE" sz="1050" dirty="0"/>
              <a:t> </a:t>
            </a:r>
            <a:r>
              <a:rPr lang="de-DE" dirty="0"/>
              <a:t>§ 17 AVR-Bayern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D09056-B185-4154-97B1-F79130FA169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73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ti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EBF91B-96CA-4D53-A76C-1C16AF0111F2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462400" y="1605600"/>
            <a:ext cx="6456343" cy="1400383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3400"/>
              </a:lnSpc>
              <a:defRPr sz="32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Präsentationstitel</a:t>
            </a:r>
            <a:br>
              <a:rPr lang="de-DE" dirty="0"/>
            </a:br>
            <a:r>
              <a:rPr lang="de-DE" dirty="0"/>
              <a:t>2-zeilig</a:t>
            </a:r>
            <a:br>
              <a:rPr lang="de-DE" dirty="0"/>
            </a:br>
            <a:r>
              <a:rPr lang="de-DE" dirty="0"/>
              <a:t>3-zeilig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F6908F0-7A29-49A3-ACEA-92F22518D984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2422693" y="3144673"/>
            <a:ext cx="6456343" cy="678599"/>
          </a:xfrm>
        </p:spPr>
        <p:txBody>
          <a:bodyPr>
            <a:normAutofit/>
          </a:bodyPr>
          <a:lstStyle>
            <a:lvl1pPr marL="0" indent="0" algn="l">
              <a:lnSpc>
                <a:spcPts val="1200"/>
              </a:lnSpc>
              <a:spcBef>
                <a:spcPts val="0"/>
              </a:spcBef>
              <a:buNone/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882" indent="0" algn="ctr">
              <a:buNone/>
              <a:defRPr sz="1500"/>
            </a:lvl2pPr>
            <a:lvl3pPr marL="685766" indent="0" algn="ctr">
              <a:buNone/>
              <a:defRPr sz="1351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4" indent="0" algn="ctr">
              <a:buNone/>
              <a:defRPr sz="1200"/>
            </a:lvl6pPr>
            <a:lvl7pPr marL="2057298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2" indent="0" algn="ctr">
              <a:buNone/>
              <a:defRPr sz="1200"/>
            </a:lvl9pPr>
          </a:lstStyle>
          <a:p>
            <a:r>
              <a:rPr lang="de-DE" dirty="0"/>
              <a:t>Zusätzliche Informationen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EE468A3C-6EDA-4F21-8F77-568E72DC8B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288000"/>
            <a:ext cx="1269217" cy="176400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181122" y="414300"/>
            <a:ext cx="127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7030A0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5" name="Grafi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5824329"/>
            <a:ext cx="4861466" cy="779033"/>
          </a:xfrm>
          <a:prstGeom prst="rect">
            <a:avLst/>
          </a:prstGeom>
        </p:spPr>
      </p:pic>
      <p:cxnSp>
        <p:nvCxnSpPr>
          <p:cNvPr id="11" name="Gerade Verbindung 10"/>
          <p:cNvCxnSpPr/>
          <p:nvPr userDrawn="1"/>
        </p:nvCxnSpPr>
        <p:spPr>
          <a:xfrm>
            <a:off x="2322003" y="0"/>
            <a:ext cx="1" cy="701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-66675" y="1008000"/>
            <a:ext cx="9467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471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reisdiagramm N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7200" y="320400"/>
            <a:ext cx="8618400" cy="694800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Kreisdiagramm 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7200" y="1090800"/>
            <a:ext cx="2205120" cy="4914000"/>
          </a:xfrm>
        </p:spPr>
        <p:txBody>
          <a:bodyPr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FontTx/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46" indent="-182554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36" indent="-177792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5613" indent="-20954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7691" indent="-187317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</a:t>
            </a:r>
            <a:br>
              <a:rPr lang="de-DE" dirty="0"/>
            </a:br>
            <a:r>
              <a:rPr lang="de-DE" dirty="0"/>
              <a:t>Textmasters bearbeiten</a:t>
            </a:r>
          </a:p>
        </p:txBody>
      </p:sp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6335996"/>
            <a:ext cx="9144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0" name="Diagrammplatzhalter 9">
            <a:extLst>
              <a:ext uri="{FF2B5EF4-FFF2-40B4-BE49-F238E27FC236}">
                <a16:creationId xmlns:a16="http://schemas.microsoft.com/office/drawing/2014/main" id="{6E54041A-9358-4CBC-98F6-DF5DD989DF72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2631964" y="1090800"/>
            <a:ext cx="6274800" cy="4914000"/>
          </a:xfrm>
        </p:spPr>
        <p:txBody>
          <a:bodyPr/>
          <a:lstStyle/>
          <a:p>
            <a:r>
              <a:rPr lang="de-DE"/>
              <a:t>Diagramm durch Klicken auf Symbol hinzufügen</a:t>
            </a:r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5D374C98-FC5B-4823-9096-09BE284B07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1" y="6550267"/>
            <a:ext cx="648000" cy="90061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182996" y="6587779"/>
            <a:ext cx="9734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742" y="6246922"/>
            <a:ext cx="2529934" cy="786809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899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ng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6335996"/>
            <a:ext cx="9144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7200" y="320400"/>
            <a:ext cx="8618400" cy="694800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Ringdiagramm 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7200" y="1090800"/>
            <a:ext cx="2206800" cy="4914000"/>
          </a:xfrm>
        </p:spPr>
        <p:txBody>
          <a:bodyPr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FontTx/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46" indent="-182554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36" indent="-177792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5613" indent="-20954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7691" indent="-187317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</a:t>
            </a:r>
            <a:br>
              <a:rPr lang="de-DE" dirty="0"/>
            </a:br>
            <a:r>
              <a:rPr lang="de-DE" dirty="0"/>
              <a:t>Textmasters bearbeiten</a:t>
            </a:r>
          </a:p>
        </p:txBody>
      </p:sp>
      <p:sp>
        <p:nvSpPr>
          <p:cNvPr id="19" name="Diagrammplatzhalter 18">
            <a:extLst>
              <a:ext uri="{FF2B5EF4-FFF2-40B4-BE49-F238E27FC236}">
                <a16:creationId xmlns:a16="http://schemas.microsoft.com/office/drawing/2014/main" id="{0894B622-4156-48FD-A2A6-E12A85EAF109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2633355" y="1090800"/>
            <a:ext cx="6274800" cy="4914000"/>
          </a:xfrm>
        </p:spPr>
        <p:txBody>
          <a:bodyPr/>
          <a:lstStyle/>
          <a:p>
            <a:r>
              <a:rPr lang="de-DE"/>
              <a:t>Diagramm durch Klicken auf Symbol hinzufügen</a:t>
            </a:r>
            <a:endParaRPr lang="de-DE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248A6B8-3F63-4D6C-975E-C880E21533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1" y="6550267"/>
            <a:ext cx="648000" cy="90061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182996" y="6587779"/>
            <a:ext cx="9734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742" y="6246922"/>
            <a:ext cx="2529934" cy="786809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7695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lken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6335996"/>
            <a:ext cx="9144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7200" y="320400"/>
            <a:ext cx="8618400" cy="694800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Balkendiagramm 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7200" y="1090800"/>
            <a:ext cx="2206800" cy="4914000"/>
          </a:xfrm>
        </p:spPr>
        <p:txBody>
          <a:bodyPr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FontTx/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46" indent="-182554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36" indent="-177792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5613" indent="-20954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7691" indent="-187317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</a:t>
            </a:r>
            <a:br>
              <a:rPr lang="de-DE" dirty="0"/>
            </a:br>
            <a:r>
              <a:rPr lang="de-DE" dirty="0"/>
              <a:t>Textmasters bearbeiten</a:t>
            </a:r>
          </a:p>
        </p:txBody>
      </p:sp>
      <p:sp>
        <p:nvSpPr>
          <p:cNvPr id="10" name="Diagrammplatzhalter 9">
            <a:extLst>
              <a:ext uri="{FF2B5EF4-FFF2-40B4-BE49-F238E27FC236}">
                <a16:creationId xmlns:a16="http://schemas.microsoft.com/office/drawing/2014/main" id="{DC9F3002-B0CE-4FAF-937E-34B4018F29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2633355" y="1090800"/>
            <a:ext cx="6274800" cy="4914000"/>
          </a:xfrm>
        </p:spPr>
        <p:txBody>
          <a:bodyPr/>
          <a:lstStyle/>
          <a:p>
            <a:r>
              <a:rPr lang="de-DE"/>
              <a:t>Diagramm durch Klicken auf Symbol hinzufügen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796F724-471E-416D-ACC8-477AA0B1E1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1" y="6550267"/>
            <a:ext cx="648000" cy="90061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182996" y="6587779"/>
            <a:ext cx="9734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742" y="6246922"/>
            <a:ext cx="2529934" cy="786809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356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äulen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6335996"/>
            <a:ext cx="9144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7200" y="320400"/>
            <a:ext cx="8618400" cy="694800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Säulendiagramm 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7200" y="1090800"/>
            <a:ext cx="2206800" cy="4914000"/>
          </a:xfrm>
        </p:spPr>
        <p:txBody>
          <a:bodyPr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FontTx/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46" indent="-182554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36" indent="-177792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5613" indent="-20954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7691" indent="-187317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</a:t>
            </a:r>
            <a:br>
              <a:rPr lang="de-DE" dirty="0"/>
            </a:br>
            <a:r>
              <a:rPr lang="de-DE" dirty="0"/>
              <a:t>Textmasters bearbeiten</a:t>
            </a:r>
          </a:p>
          <a:p>
            <a:pPr lvl="0"/>
            <a:endParaRPr lang="de-DE" dirty="0"/>
          </a:p>
        </p:txBody>
      </p:sp>
      <p:sp>
        <p:nvSpPr>
          <p:cNvPr id="10" name="Diagrammplatzhalter 9">
            <a:extLst>
              <a:ext uri="{FF2B5EF4-FFF2-40B4-BE49-F238E27FC236}">
                <a16:creationId xmlns:a16="http://schemas.microsoft.com/office/drawing/2014/main" id="{3163230B-6FF3-44B4-9E1A-F6BCDA4D229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2633136" y="1090800"/>
            <a:ext cx="6275021" cy="4914000"/>
          </a:xfrm>
        </p:spPr>
        <p:txBody>
          <a:bodyPr/>
          <a:lstStyle/>
          <a:p>
            <a:r>
              <a:rPr lang="de-DE"/>
              <a:t>Diagramm durch Klicken auf Symbol hinzufügen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C7F6363-BF70-4C74-BE15-CA5C321FE88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1" y="6550267"/>
            <a:ext cx="648000" cy="90061"/>
          </a:xfrm>
          <a:prstGeom prst="rect">
            <a:avLst/>
          </a:prstGeom>
        </p:spPr>
      </p:pic>
      <p:sp>
        <p:nvSpPr>
          <p:cNvPr id="12" name="Textfeld 11"/>
          <p:cNvSpPr txBox="1"/>
          <p:nvPr userDrawn="1"/>
        </p:nvSpPr>
        <p:spPr>
          <a:xfrm>
            <a:off x="182996" y="6587779"/>
            <a:ext cx="9734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742" y="6246922"/>
            <a:ext cx="2529934" cy="786809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0162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3D00E32-17E9-4DFE-AB0C-630DC59AF51F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2462404" y="1605600"/>
            <a:ext cx="4365625" cy="528350"/>
          </a:xfrm>
        </p:spPr>
        <p:txBody>
          <a:bodyPr>
            <a:spAutoFit/>
          </a:bodyPr>
          <a:lstStyle>
            <a:lvl1pPr marL="0" indent="0">
              <a:lnSpc>
                <a:spcPts val="3400"/>
              </a:lnSpc>
              <a:spcBef>
                <a:spcPts val="0"/>
              </a:spcBef>
              <a:buFontTx/>
              <a:buNone/>
              <a:defRPr sz="32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Vielen Dank!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F2B8DF2-B348-465B-9481-0DA4CF0D19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288000"/>
            <a:ext cx="1269217" cy="176400"/>
          </a:xfrm>
          <a:prstGeom prst="rect">
            <a:avLst/>
          </a:prstGeom>
        </p:spPr>
      </p:pic>
      <p:sp>
        <p:nvSpPr>
          <p:cNvPr id="13" name="Textfeld 12"/>
          <p:cNvSpPr txBox="1"/>
          <p:nvPr userDrawn="1"/>
        </p:nvSpPr>
        <p:spPr>
          <a:xfrm>
            <a:off x="181122" y="422115"/>
            <a:ext cx="127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7030A0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5565790"/>
            <a:ext cx="5575841" cy="1734086"/>
          </a:xfrm>
          <a:prstGeom prst="rect">
            <a:avLst/>
          </a:prstGeom>
        </p:spPr>
      </p:pic>
      <p:cxnSp>
        <p:nvCxnSpPr>
          <p:cNvPr id="17" name="Gerade Verbindung 16"/>
          <p:cNvCxnSpPr/>
          <p:nvPr userDrawn="1"/>
        </p:nvCxnSpPr>
        <p:spPr>
          <a:xfrm>
            <a:off x="2322003" y="0"/>
            <a:ext cx="1" cy="701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 userDrawn="1"/>
        </p:nvCxnSpPr>
        <p:spPr>
          <a:xfrm>
            <a:off x="-66675" y="1008000"/>
            <a:ext cx="9467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5824329"/>
            <a:ext cx="4861466" cy="779033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889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py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6335996"/>
            <a:ext cx="9144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99" y="320400"/>
            <a:ext cx="8622000" cy="694800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199" y="1090800"/>
            <a:ext cx="8622000" cy="4914000"/>
          </a:xfrm>
        </p:spPr>
        <p:txBody>
          <a:bodyPr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FontTx/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46" indent="-182554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36" indent="-177792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5613" indent="-20954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7691" indent="-187317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8D3C5AE6-AB4B-44CF-A69A-8F71651379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1" y="6550267"/>
            <a:ext cx="648000" cy="90061"/>
          </a:xfrm>
          <a:prstGeom prst="rect">
            <a:avLst/>
          </a:prstGeom>
        </p:spPr>
      </p:pic>
      <p:sp>
        <p:nvSpPr>
          <p:cNvPr id="9" name="Textfeld 8"/>
          <p:cNvSpPr txBox="1"/>
          <p:nvPr userDrawn="1"/>
        </p:nvSpPr>
        <p:spPr>
          <a:xfrm>
            <a:off x="182996" y="6587779"/>
            <a:ext cx="9734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742" y="6246922"/>
            <a:ext cx="2529934" cy="786809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116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6335996"/>
            <a:ext cx="9144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200" y="320400"/>
            <a:ext cx="8622000" cy="694800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00" y="1090799"/>
            <a:ext cx="8622000" cy="4914000"/>
          </a:xfrm>
        </p:spPr>
        <p:txBody>
          <a:bodyPr>
            <a:noAutofit/>
          </a:bodyPr>
          <a:lstStyle>
            <a:lvl1pPr marL="177792" indent="-177792">
              <a:lnSpc>
                <a:spcPts val="1900"/>
              </a:lnSpc>
              <a:spcBef>
                <a:spcPts val="0"/>
              </a:spcBef>
              <a:buFont typeface="Arial" panose="020B0604020202020204" pitchFamily="34" charset="0"/>
              <a:buChar char="−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46" indent="-182554">
              <a:lnSpc>
                <a:spcPts val="1900"/>
              </a:lnSpc>
              <a:buFont typeface="Arial" panose="020B0604020202020204" pitchFamily="34" charset="0"/>
              <a:buChar char="−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36" indent="-177792">
              <a:lnSpc>
                <a:spcPts val="1900"/>
              </a:lnSpc>
              <a:buFont typeface="Arial" panose="020B0604020202020204" pitchFamily="34" charset="0"/>
              <a:buChar char="−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17515" indent="-179380">
              <a:lnSpc>
                <a:spcPts val="1900"/>
              </a:lnSpc>
              <a:buFont typeface="Arial" panose="020B0604020202020204" pitchFamily="34" charset="0"/>
              <a:buChar char="−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895306" indent="-177792">
              <a:lnSpc>
                <a:spcPts val="1900"/>
              </a:lnSpc>
              <a:buFont typeface="Arial" panose="020B0604020202020204" pitchFamily="34" charset="0"/>
              <a:buChar char="−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C6858859-BC2A-4B9E-9BB5-ED4C40FBB7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1" y="6550267"/>
            <a:ext cx="648000" cy="90061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182996" y="6587779"/>
            <a:ext cx="9734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742" y="6246922"/>
            <a:ext cx="2529934" cy="786809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592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k object 16">
            <a:extLst>
              <a:ext uri="{FF2B5EF4-FFF2-40B4-BE49-F238E27FC236}">
                <a16:creationId xmlns:a16="http://schemas.microsoft.com/office/drawing/2014/main" id="{1BBD970B-0043-4FF6-9471-23B5643CD648}"/>
              </a:ext>
            </a:extLst>
          </p:cNvPr>
          <p:cNvSpPr/>
          <p:nvPr userDrawn="1"/>
        </p:nvSpPr>
        <p:spPr>
          <a:xfrm>
            <a:off x="0" y="6335996"/>
            <a:ext cx="9144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5CAB1E-401E-4FAE-95B8-00440C806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7200" y="320400"/>
            <a:ext cx="8622000" cy="694800"/>
          </a:xfrm>
        </p:spPr>
        <p:txBody>
          <a:bodyPr anchor="t" anchorCtr="0">
            <a:noAutofit/>
          </a:bodyPr>
          <a:lstStyle>
            <a:lvl1pPr>
              <a:lnSpc>
                <a:spcPts val="2200"/>
              </a:lnSpc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Agenda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664A69-CA61-4F20-8FEA-B0C1D42CEAD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7200" y="1090800"/>
            <a:ext cx="8622000" cy="4914000"/>
          </a:xfrm>
        </p:spPr>
        <p:txBody>
          <a:bodyPr>
            <a:noAutofit/>
          </a:bodyPr>
          <a:lstStyle>
            <a:lvl1pPr marL="342882" indent="-342882">
              <a:lnSpc>
                <a:spcPts val="19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/>
              <a:tabLst>
                <a:tab pos="342882" algn="l"/>
              </a:tabLst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46" indent="-182554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8136" indent="-177792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5613" indent="-209540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947691" indent="-187317">
              <a:buFont typeface="Arial" panose="020B0604020202020204" pitchFamily="34" charset="0"/>
              <a:buChar char="−"/>
              <a:defRPr sz="13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980418D-DC94-4403-AD28-CBA28208E5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1" y="6550267"/>
            <a:ext cx="648000" cy="90061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182996" y="6587779"/>
            <a:ext cx="9734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742" y="6246922"/>
            <a:ext cx="2529934" cy="786809"/>
          </a:xfrm>
          <a:prstGeom prst="rect">
            <a:avLst/>
          </a:prstGeom>
        </p:spPr>
      </p:pic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5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A65943-0FFC-47F5-A851-99E6C9076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5550" y="1090800"/>
            <a:ext cx="6403650" cy="2072363"/>
          </a:xfrm>
        </p:spPr>
        <p:txBody>
          <a:bodyPr wrap="square" anchor="t" anchorCtr="0">
            <a:spAutoFit/>
          </a:bodyPr>
          <a:lstStyle>
            <a:lvl1pPr>
              <a:lnSpc>
                <a:spcPts val="5100"/>
              </a:lnSpc>
              <a:defRPr sz="48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Statement </a:t>
            </a:r>
            <a:br>
              <a:rPr lang="de-DE" dirty="0"/>
            </a:br>
            <a:r>
              <a:rPr lang="de-DE" dirty="0"/>
              <a:t>oder Zitat</a:t>
            </a:r>
            <a:br>
              <a:rPr lang="de-DE" dirty="0"/>
            </a:br>
            <a:endParaRPr lang="de-DE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2322003" y="0"/>
            <a:ext cx="1" cy="701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 userDrawn="1"/>
        </p:nvCxnSpPr>
        <p:spPr>
          <a:xfrm>
            <a:off x="-66675" y="1008000"/>
            <a:ext cx="9467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fik 15">
            <a:extLst>
              <a:ext uri="{FF2B5EF4-FFF2-40B4-BE49-F238E27FC236}">
                <a16:creationId xmlns:a16="http://schemas.microsoft.com/office/drawing/2014/main" id="{EE468A3C-6EDA-4F21-8F77-568E72DC8B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288000"/>
            <a:ext cx="1269217" cy="176400"/>
          </a:xfrm>
          <a:prstGeom prst="rect">
            <a:avLst/>
          </a:prstGeom>
        </p:spPr>
      </p:pic>
      <p:sp>
        <p:nvSpPr>
          <p:cNvPr id="17" name="Textfeld 16"/>
          <p:cNvSpPr txBox="1"/>
          <p:nvPr userDrawn="1"/>
        </p:nvSpPr>
        <p:spPr>
          <a:xfrm>
            <a:off x="181122" y="414300"/>
            <a:ext cx="127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7030A0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5824329"/>
            <a:ext cx="4861466" cy="779033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7654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A65943-0FFC-47F5-A851-99E6C9076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57450" y="1090800"/>
            <a:ext cx="6441750" cy="2072363"/>
          </a:xfrm>
        </p:spPr>
        <p:txBody>
          <a:bodyPr wrap="square" anchor="t" anchorCtr="0">
            <a:spAutoFit/>
          </a:bodyPr>
          <a:lstStyle>
            <a:lvl1pPr>
              <a:lnSpc>
                <a:spcPts val="5100"/>
              </a:lnSpc>
              <a:defRPr sz="48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01</a:t>
            </a:r>
            <a:br>
              <a:rPr lang="de-DE" dirty="0"/>
            </a:br>
            <a:r>
              <a:rPr lang="de-DE" dirty="0" err="1"/>
              <a:t>Kapiteltrenner</a:t>
            </a:r>
            <a:br>
              <a:rPr lang="de-DE" dirty="0"/>
            </a:br>
            <a:r>
              <a:rPr lang="de-DE" dirty="0"/>
              <a:t>weitere Zeile</a:t>
            </a:r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2322003" y="0"/>
            <a:ext cx="1" cy="701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 userDrawn="1"/>
        </p:nvCxnSpPr>
        <p:spPr>
          <a:xfrm>
            <a:off x="-66675" y="1008000"/>
            <a:ext cx="9467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fik 15">
            <a:extLst>
              <a:ext uri="{FF2B5EF4-FFF2-40B4-BE49-F238E27FC236}">
                <a16:creationId xmlns:a16="http://schemas.microsoft.com/office/drawing/2014/main" id="{EE468A3C-6EDA-4F21-8F77-568E72DC8B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288000"/>
            <a:ext cx="1269217" cy="176400"/>
          </a:xfrm>
          <a:prstGeom prst="rect">
            <a:avLst/>
          </a:prstGeom>
        </p:spPr>
      </p:pic>
      <p:sp>
        <p:nvSpPr>
          <p:cNvPr id="17" name="Textfeld 16"/>
          <p:cNvSpPr txBox="1"/>
          <p:nvPr userDrawn="1"/>
        </p:nvSpPr>
        <p:spPr>
          <a:xfrm>
            <a:off x="181122" y="414300"/>
            <a:ext cx="1279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7030A0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750" y="5824329"/>
            <a:ext cx="4861466" cy="779033"/>
          </a:xfrm>
          <a:prstGeom prst="rect">
            <a:avLst/>
          </a:prstGeom>
        </p:spPr>
      </p:pic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69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Vollflä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1843FF87-1961-4471-A101-B84D262906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"/>
            <a:ext cx="9144000" cy="6347459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Bild Vollfläche</a:t>
            </a:r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E7967327-1C3E-4D88-975A-CAC3E56C407E}"/>
              </a:ext>
            </a:extLst>
          </p:cNvPr>
          <p:cNvSpPr/>
          <p:nvPr userDrawn="1"/>
        </p:nvSpPr>
        <p:spPr>
          <a:xfrm>
            <a:off x="0" y="6335996"/>
            <a:ext cx="9144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A9D62EA-4127-4D69-9096-FC9F8055691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1" y="6550267"/>
            <a:ext cx="648000" cy="90061"/>
          </a:xfrm>
          <a:prstGeom prst="rect">
            <a:avLst/>
          </a:prstGeo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7F1C223-46D3-4D2A-83A5-AD64AEF875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7200" y="320400"/>
            <a:ext cx="8622000" cy="694800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FontTx/>
              <a:buNone/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Headline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182996" y="6587779"/>
            <a:ext cx="9734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742" y="6246922"/>
            <a:ext cx="2529934" cy="786809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01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k object 16">
            <a:extLst>
              <a:ext uri="{FF2B5EF4-FFF2-40B4-BE49-F238E27FC236}">
                <a16:creationId xmlns:a16="http://schemas.microsoft.com/office/drawing/2014/main" id="{E7967327-1C3E-4D88-975A-CAC3E56C407E}"/>
              </a:ext>
            </a:extLst>
          </p:cNvPr>
          <p:cNvSpPr/>
          <p:nvPr userDrawn="1"/>
        </p:nvSpPr>
        <p:spPr>
          <a:xfrm>
            <a:off x="0" y="6335996"/>
            <a:ext cx="9144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38F596CD-7AB6-41C4-BEEE-ECC810A0C4E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00653" y="320400"/>
            <a:ext cx="3666511" cy="694800"/>
          </a:xfrm>
        </p:spPr>
        <p:txBody>
          <a:bodyPr/>
          <a:lstStyle>
            <a:lvl1pPr marL="0" indent="0">
              <a:lnSpc>
                <a:spcPts val="2200"/>
              </a:lnSpc>
              <a:spcBef>
                <a:spcPts val="0"/>
              </a:spcBef>
              <a:buFontTx/>
              <a:buNone/>
              <a:defRPr sz="2000" b="1">
                <a:solidFill>
                  <a:srgbClr val="009B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 dirty="0"/>
              <a:t>Headline</a:t>
            </a:r>
          </a:p>
          <a:p>
            <a:pPr lvl="0"/>
            <a:r>
              <a:rPr lang="de-DE" dirty="0"/>
              <a:t>Zweite Zeile</a:t>
            </a:r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4A091F16-2043-483D-9B8D-3EA3ED6CB4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" y="0"/>
            <a:ext cx="4906297" cy="6335184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500CBC89-7DE7-40D4-8D6A-221209EF79A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00652" y="1090799"/>
            <a:ext cx="3667125" cy="4914000"/>
          </a:xfrm>
        </p:spPr>
        <p:txBody>
          <a:bodyPr>
            <a:norm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FontTx/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9B4F8A5-B6C5-4CDE-81ED-7E36EC019E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1" y="6550267"/>
            <a:ext cx="648000" cy="90061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182996" y="6587779"/>
            <a:ext cx="9734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742" y="6246922"/>
            <a:ext cx="2529934" cy="786809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269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99128153-CC09-44A2-BA84-7BC5D42B1C5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3166539"/>
            <a:ext cx="3048000" cy="3174943"/>
          </a:xfrm>
          <a:ln w="3175">
            <a:noFill/>
          </a:ln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8" name="Bildplatzhalter 17">
            <a:extLst>
              <a:ext uri="{FF2B5EF4-FFF2-40B4-BE49-F238E27FC236}">
                <a16:creationId xmlns:a16="http://schemas.microsoft.com/office/drawing/2014/main" id="{4A091F16-2043-483D-9B8D-3EA3ED6CB4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" y="-4937"/>
            <a:ext cx="3047987" cy="3172316"/>
          </a:xfrm>
          <a:ln w="3175">
            <a:noFill/>
          </a:ln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5" name="Bildplatzhalter 5">
            <a:extLst>
              <a:ext uri="{FF2B5EF4-FFF2-40B4-BE49-F238E27FC236}">
                <a16:creationId xmlns:a16="http://schemas.microsoft.com/office/drawing/2014/main" id="{90F905BE-5299-476E-9062-288F43A07F8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048000" y="3166533"/>
            <a:ext cx="3048000" cy="3172800"/>
          </a:xfrm>
          <a:ln w="3175">
            <a:noFill/>
          </a:ln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6" name="Bildplatzhalter 17">
            <a:extLst>
              <a:ext uri="{FF2B5EF4-FFF2-40B4-BE49-F238E27FC236}">
                <a16:creationId xmlns:a16="http://schemas.microsoft.com/office/drawing/2014/main" id="{9092E013-EDD9-4C60-8491-8EE5DDC0CE3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048001" y="-4935"/>
            <a:ext cx="3047987" cy="3172316"/>
          </a:xfrm>
          <a:ln w="3175">
            <a:noFill/>
          </a:ln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7" name="Bildplatzhalter 5">
            <a:extLst>
              <a:ext uri="{FF2B5EF4-FFF2-40B4-BE49-F238E27FC236}">
                <a16:creationId xmlns:a16="http://schemas.microsoft.com/office/drawing/2014/main" id="{7A863EE0-DBDE-49C3-9791-F6E69415251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096000" y="3166533"/>
            <a:ext cx="3048000" cy="3172800"/>
          </a:xfrm>
          <a:ln w="3175">
            <a:noFill/>
          </a:ln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19" name="Bildplatzhalter 17">
            <a:extLst>
              <a:ext uri="{FF2B5EF4-FFF2-40B4-BE49-F238E27FC236}">
                <a16:creationId xmlns:a16="http://schemas.microsoft.com/office/drawing/2014/main" id="{BF97E689-8644-42AC-A7DD-55922195876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1" y="-4937"/>
            <a:ext cx="3047987" cy="3172316"/>
          </a:xfrm>
          <a:ln w="3175">
            <a:noFill/>
          </a:ln>
        </p:spPr>
        <p:txBody>
          <a:bodyPr/>
          <a:lstStyle/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9" name="bk object 16">
            <a:extLst>
              <a:ext uri="{FF2B5EF4-FFF2-40B4-BE49-F238E27FC236}">
                <a16:creationId xmlns:a16="http://schemas.microsoft.com/office/drawing/2014/main" id="{E7967327-1C3E-4D88-975A-CAC3E56C407E}"/>
              </a:ext>
            </a:extLst>
          </p:cNvPr>
          <p:cNvSpPr/>
          <p:nvPr userDrawn="1"/>
        </p:nvSpPr>
        <p:spPr>
          <a:xfrm>
            <a:off x="0" y="6335996"/>
            <a:ext cx="9144000" cy="528320"/>
          </a:xfrm>
          <a:custGeom>
            <a:avLst/>
            <a:gdLst/>
            <a:ahLst/>
            <a:cxnLst/>
            <a:rect l="l" t="t" r="r" b="b"/>
            <a:pathLst>
              <a:path w="9144000" h="396239">
                <a:moveTo>
                  <a:pt x="0" y="395935"/>
                </a:moveTo>
                <a:lnTo>
                  <a:pt x="9144000" y="395935"/>
                </a:lnTo>
                <a:lnTo>
                  <a:pt x="9144000" y="0"/>
                </a:lnTo>
                <a:lnTo>
                  <a:pt x="0" y="0"/>
                </a:lnTo>
                <a:lnTo>
                  <a:pt x="0" y="395935"/>
                </a:lnTo>
                <a:close/>
              </a:path>
            </a:pathLst>
          </a:custGeom>
          <a:solidFill>
            <a:srgbClr val="5A2572"/>
          </a:solidFill>
        </p:spPr>
        <p:txBody>
          <a:bodyPr wrap="square" lIns="0" tIns="0" rIns="0" bIns="0" rtlCol="0"/>
          <a:lstStyle/>
          <a:p>
            <a:endParaRPr sz="1351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2E056F7D-26C3-481E-A5D3-A2F933D3E2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1" y="6550267"/>
            <a:ext cx="648000" cy="90061"/>
          </a:xfrm>
          <a:prstGeom prst="rect">
            <a:avLst/>
          </a:prstGeom>
        </p:spPr>
      </p:pic>
      <p:sp>
        <p:nvSpPr>
          <p:cNvPr id="14" name="Textfeld 13"/>
          <p:cNvSpPr txBox="1"/>
          <p:nvPr userDrawn="1"/>
        </p:nvSpPr>
        <p:spPr>
          <a:xfrm>
            <a:off x="182996" y="6587779"/>
            <a:ext cx="9734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HelveticaNeue LT 55 Roman" panose="02000503040000020004" pitchFamily="2" charset="0"/>
              </a:rPr>
              <a:t>Bayern</a:t>
            </a:r>
          </a:p>
        </p:txBody>
      </p:sp>
      <p:pic>
        <p:nvPicPr>
          <p:cNvPr id="21" name="Grafik 2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742" y="6246922"/>
            <a:ext cx="2529934" cy="786809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724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2955FB2-2E88-4D90-A20C-0BE79D2A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FF92D9-925F-4EA2-A367-9D1CB84D1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46C056-EED9-41FB-9F54-7E598ECB12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66826" y="642620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555B2EB-BFC5-4960-B6D6-9BAFD38E6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98426"/>
            <a:ext cx="476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625E4-C354-4A2B-949C-FF469D43AAC9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52701" y="6423025"/>
            <a:ext cx="46005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Entgelttag- Arthur Palaschinski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53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50" r:id="rId3"/>
    <p:sldLayoutId id="2147483673" r:id="rId4"/>
    <p:sldLayoutId id="2147483654" r:id="rId5"/>
    <p:sldLayoutId id="2147483674" r:id="rId6"/>
    <p:sldLayoutId id="2147483679" r:id="rId7"/>
    <p:sldLayoutId id="2147483680" r:id="rId8"/>
    <p:sldLayoutId id="2147483681" r:id="rId9"/>
    <p:sldLayoutId id="2147483682" r:id="rId10"/>
    <p:sldLayoutId id="2147483676" r:id="rId11"/>
    <p:sldLayoutId id="2147483677" r:id="rId12"/>
    <p:sldLayoutId id="2147483678" r:id="rId13"/>
    <p:sldLayoutId id="2147483683" r:id="rId14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8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1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3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4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8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2" algn="l" defTabSz="685766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irchengericht-ekd.de/" TargetMode="External"/><Relationship Id="rId3" Type="http://schemas.openxmlformats.org/officeDocument/2006/relationships/hyperlink" Target="http://www.ark-bayern.de/" TargetMode="External"/><Relationship Id="rId7" Type="http://schemas.openxmlformats.org/officeDocument/2006/relationships/hyperlink" Target="http://www.bundesarbeitsgericht.de/" TargetMode="External"/><Relationship Id="rId2" Type="http://schemas.openxmlformats.org/officeDocument/2006/relationships/hyperlink" Target="mailto:palaschinski@diakonie-bayern.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esetze-bayern.de/" TargetMode="External"/><Relationship Id="rId5" Type="http://schemas.openxmlformats.org/officeDocument/2006/relationships/hyperlink" Target="http://www.gesetze-im-internet.de/" TargetMode="External"/><Relationship Id="rId4" Type="http://schemas.openxmlformats.org/officeDocument/2006/relationships/hyperlink" Target="http://www.diakonie-bayern.de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62400" y="1605600"/>
            <a:ext cx="6456343" cy="4241018"/>
          </a:xfrm>
        </p:spPr>
        <p:txBody>
          <a:bodyPr/>
          <a:lstStyle/>
          <a:p>
            <a:pPr lvl="0" defTabSz="914400" fontAlgn="base">
              <a:lnSpc>
                <a:spcPct val="100000"/>
              </a:lnSpc>
              <a:spcAft>
                <a:spcPct val="0"/>
              </a:spcAft>
            </a:pPr>
            <a:r>
              <a:rPr lang="de-DE" sz="2400" dirty="0">
                <a:solidFill>
                  <a:srgbClr val="0070C0"/>
                </a:solidFill>
              </a:rPr>
              <a:t>Entgelttag</a:t>
            </a:r>
            <a:br>
              <a:rPr lang="de-DE" sz="2400" dirty="0"/>
            </a:br>
            <a:br>
              <a:rPr lang="de-DE" sz="2400" dirty="0"/>
            </a:br>
            <a:r>
              <a:rPr lang="de-DE" sz="2400" b="0" dirty="0">
                <a:solidFill>
                  <a:srgbClr val="0070C0"/>
                </a:solidFill>
              </a:rPr>
              <a:t>9. Mai 2023</a:t>
            </a:r>
            <a:br>
              <a:rPr lang="de-DE" sz="1800" dirty="0">
                <a:solidFill>
                  <a:srgbClr val="0070C0"/>
                </a:solidFill>
              </a:rPr>
            </a:br>
            <a:br>
              <a:rPr lang="de-DE" sz="2400" dirty="0"/>
            </a:br>
            <a:br>
              <a:rPr lang="de-DE" sz="2400" dirty="0"/>
            </a:br>
            <a:br>
              <a:rPr lang="de-DE" sz="2400" dirty="0"/>
            </a:br>
            <a:br>
              <a:rPr lang="de-DE" sz="2400" dirty="0"/>
            </a:br>
            <a:r>
              <a:rPr lang="de-DE" sz="1600" u="sng" dirty="0">
                <a:solidFill>
                  <a:srgbClr val="0070C0"/>
                </a:solidFill>
              </a:rPr>
              <a:t>Arthur Palaschinski</a:t>
            </a:r>
            <a:br>
              <a:rPr lang="de-DE" sz="2800" u="sng" dirty="0">
                <a:solidFill>
                  <a:srgbClr val="0070C0"/>
                </a:solidFill>
              </a:rPr>
            </a:br>
            <a:r>
              <a:rPr lang="de-DE" altLang="de-DE" sz="1100" dirty="0">
                <a:solidFill>
                  <a:srgbClr val="0070C0"/>
                </a:solidFill>
                <a:latin typeface="+mn-lt"/>
              </a:rPr>
              <a:t>Diakonisches Werk Bayern e.V.</a:t>
            </a:r>
            <a:br>
              <a:rPr lang="de-DE" altLang="de-DE" sz="1100" dirty="0">
                <a:solidFill>
                  <a:srgbClr val="0070C0"/>
                </a:solidFill>
                <a:latin typeface="+mn-lt"/>
              </a:rPr>
            </a:br>
            <a:r>
              <a:rPr lang="de-DE" altLang="de-DE" sz="1100" dirty="0" err="1">
                <a:solidFill>
                  <a:srgbClr val="0070C0"/>
                </a:solidFill>
                <a:latin typeface="+mn-lt"/>
              </a:rPr>
              <a:t>Pirckheimerstr</a:t>
            </a:r>
            <a:r>
              <a:rPr lang="de-DE" altLang="de-DE" sz="1100" dirty="0">
                <a:solidFill>
                  <a:srgbClr val="0070C0"/>
                </a:solidFill>
                <a:latin typeface="+mn-lt"/>
              </a:rPr>
              <a:t>. 6</a:t>
            </a:r>
            <a:br>
              <a:rPr lang="de-DE" altLang="de-DE" sz="1100" dirty="0">
                <a:solidFill>
                  <a:srgbClr val="0070C0"/>
                </a:solidFill>
                <a:latin typeface="+mn-lt"/>
              </a:rPr>
            </a:br>
            <a:r>
              <a:rPr lang="de-DE" altLang="de-DE" sz="1100" dirty="0">
                <a:solidFill>
                  <a:srgbClr val="0070C0"/>
                </a:solidFill>
                <a:latin typeface="+mn-lt"/>
              </a:rPr>
              <a:t>90408 Nürnberg</a:t>
            </a:r>
            <a:br>
              <a:rPr lang="de-DE" altLang="de-DE" sz="1100" dirty="0">
                <a:solidFill>
                  <a:srgbClr val="0070C0"/>
                </a:solidFill>
                <a:latin typeface="+mn-lt"/>
              </a:rPr>
            </a:br>
            <a:r>
              <a:rPr lang="de-DE" altLang="de-DE" sz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palaschinski@diakonie-bayern.de </a:t>
            </a:r>
            <a:br>
              <a:rPr lang="de-DE" altLang="de-DE" sz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rPr>
            </a:br>
            <a:endParaRPr lang="de-DE" sz="2400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6741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rgbClr val="0070C0"/>
                </a:solidFill>
              </a:rPr>
              <a:t>Übersicht</a:t>
            </a: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274025" y="1279525"/>
            <a:ext cx="8622000" cy="5020549"/>
          </a:xfrm>
        </p:spPr>
        <p:txBody>
          <a:bodyPr/>
          <a:lstStyle/>
          <a:p>
            <a:pPr marL="0" lvl="1" indent="0">
              <a:lnSpc>
                <a:spcPts val="1900"/>
              </a:lnSpc>
              <a:spcBef>
                <a:spcPts val="0"/>
              </a:spcBef>
              <a:buNone/>
            </a:pPr>
            <a:r>
              <a:rPr lang="de-DE" sz="1800" dirty="0">
                <a:solidFill>
                  <a:srgbClr val="0070C0"/>
                </a:solidFill>
              </a:rPr>
              <a:t>1.	Beschlüsse der ARK im Licht der Fachkräftegewinnung und –</a:t>
            </a:r>
            <a:r>
              <a:rPr lang="de-DE" sz="1800" dirty="0" err="1">
                <a:solidFill>
                  <a:srgbClr val="0070C0"/>
                </a:solidFill>
              </a:rPr>
              <a:t>bindung</a:t>
            </a:r>
            <a:endParaRPr lang="de-DE" sz="1800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endParaRPr lang="de-DE" sz="1300" b="1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endParaRPr lang="de-DE" sz="1300" b="1" dirty="0">
              <a:solidFill>
                <a:srgbClr val="0070C0"/>
              </a:solidFill>
            </a:endParaRPr>
          </a:p>
          <a:p>
            <a:r>
              <a:rPr lang="de-DE" sz="1800" b="1" dirty="0">
                <a:solidFill>
                  <a:srgbClr val="0070C0"/>
                </a:solidFill>
              </a:rPr>
              <a:t>2.	Weiterentwicklung der AVR mit Blick auf TVöD/ Perspektivische</a:t>
            </a:r>
          </a:p>
          <a:p>
            <a:r>
              <a:rPr lang="de-DE" sz="1800" b="1" dirty="0">
                <a:solidFill>
                  <a:srgbClr val="0070C0"/>
                </a:solidFill>
              </a:rPr>
              <a:t> 	Entwicklung der Personalkosten in den AVR und monetäre 	Auswirkungen</a:t>
            </a:r>
            <a:endParaRPr lang="de-DE" sz="1800" dirty="0">
              <a:solidFill>
                <a:srgbClr val="0070C0"/>
              </a:solidFill>
            </a:endParaRPr>
          </a:p>
          <a:p>
            <a:r>
              <a:rPr lang="de-DE" b="1" dirty="0">
                <a:solidFill>
                  <a:srgbClr val="0070C0"/>
                </a:solidFill>
              </a:rPr>
              <a:t>	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810C214-CEA2-4CA1-8C8D-902305537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2721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A73F5-6330-48F3-A596-BDC4ED5FD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	Beschlüsse der ARK im Licht 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E91CB7-1CC4-4DE0-9A41-4D01FDDAB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199" y="1136072"/>
            <a:ext cx="8622000" cy="4868727"/>
          </a:xfrm>
        </p:spPr>
        <p:txBody>
          <a:bodyPr anchor="t"/>
          <a:lstStyle/>
          <a:p>
            <a:endParaRPr lang="de-DE" dirty="0"/>
          </a:p>
          <a:p>
            <a:pPr marL="742950" lvl="1" indent="-285750">
              <a:spcAft>
                <a:spcPts val="0"/>
              </a:spcAft>
              <a:buFont typeface="Wingdings" panose="05000000000000000000" pitchFamily="2" charset="2"/>
              <a:buChar char=""/>
            </a:pPr>
            <a:r>
              <a:rPr lang="de-DE" sz="1600" dirty="0">
                <a:ea typeface="Times New Roman" panose="02020603050405020304" pitchFamily="18" charset="0"/>
              </a:rPr>
              <a:t>Entgelterhöhung vom 14. Juni 2022 zum 01. Januar 2023</a:t>
            </a:r>
          </a:p>
          <a:p>
            <a:pPr marL="457200" lvl="1" indent="0">
              <a:spcAft>
                <a:spcPts val="0"/>
              </a:spcAft>
              <a:buNone/>
            </a:pPr>
            <a:endParaRPr lang="de-DE" sz="1600" dirty="0">
              <a:ea typeface="Times New Roman" panose="02020603050405020304" pitchFamily="18" charset="0"/>
            </a:endParaRPr>
          </a:p>
          <a:p>
            <a:pPr marL="1098513" lvl="3" indent="-342900">
              <a:buFont typeface="Wingdings" panose="05000000000000000000" pitchFamily="2" charset="2"/>
              <a:buChar char=""/>
            </a:pPr>
            <a:r>
              <a:rPr lang="de-DE" sz="1400" b="0" dirty="0">
                <a:ea typeface="Times New Roman" panose="02020603050405020304" pitchFamily="18" charset="0"/>
              </a:rPr>
              <a:t>Verwendung eines Sockelbetrags zur prozentualen höheren Steigerung der niedrigeren Entgeltgruppen</a:t>
            </a:r>
          </a:p>
          <a:p>
            <a:pPr marL="1098513" lvl="3" indent="-342900">
              <a:buFont typeface="Wingdings" panose="05000000000000000000" pitchFamily="2" charset="2"/>
              <a:buChar char=""/>
            </a:pPr>
            <a:r>
              <a:rPr lang="de-DE" sz="1400" b="0" dirty="0">
                <a:ea typeface="Times New Roman" panose="02020603050405020304" pitchFamily="18" charset="0"/>
              </a:rPr>
              <a:t>Lineare Steigerung von zusätzlich 3,5 %</a:t>
            </a:r>
          </a:p>
          <a:p>
            <a:pPr marL="1098513" lvl="3" indent="-342900">
              <a:buFont typeface="Wingdings" panose="05000000000000000000" pitchFamily="2" charset="2"/>
              <a:buChar char=""/>
            </a:pPr>
            <a:r>
              <a:rPr lang="de-DE" sz="1400" b="0" dirty="0">
                <a:ea typeface="Times New Roman" panose="02020603050405020304" pitchFamily="18" charset="0"/>
              </a:rPr>
              <a:t>Im Falle der niedrigsten Entgeltgruppe E 1 Entgeltsteigerung von insgesamt 8,6  Prozent und in der höchsten Entgeltgruppe E14 immer noch 4,2 Prozent</a:t>
            </a:r>
          </a:p>
          <a:p>
            <a:pPr marL="1143000">
              <a:spcAft>
                <a:spcPts val="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742950" lvl="1" indent="-285750">
              <a:spcAft>
                <a:spcPts val="0"/>
              </a:spcAft>
              <a:buFont typeface="Wingdings" panose="05000000000000000000" pitchFamily="2" charset="2"/>
              <a:buChar char=""/>
            </a:pPr>
            <a:r>
              <a:rPr lang="de-DE" sz="1600" dirty="0">
                <a:ea typeface="Times New Roman" panose="02020603050405020304" pitchFamily="18" charset="0"/>
              </a:rPr>
              <a:t>Novellierung der Anlage 11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de-DE" sz="1600" dirty="0">
                <a:ea typeface="Times New Roman" panose="02020603050405020304" pitchFamily="18" charset="0"/>
              </a:rPr>
              <a:t> </a:t>
            </a:r>
          </a:p>
          <a:p>
            <a:pPr marL="1098513" lvl="3" indent="-342900">
              <a:buFont typeface="Wingdings" panose="05000000000000000000" pitchFamily="2" charset="2"/>
              <a:buChar char=""/>
            </a:pPr>
            <a:r>
              <a:rPr lang="de-DE" sz="1400" b="0" dirty="0">
                <a:ea typeface="Times New Roman" panose="02020603050405020304" pitchFamily="18" charset="0"/>
              </a:rPr>
              <a:t>Schaffung von Zulagen für Vertretungsbereitschaft und kurzfristige Vertretungen</a:t>
            </a:r>
          </a:p>
          <a:p>
            <a:pPr marL="1098513" lvl="3" indent="-342900">
              <a:buFont typeface="Wingdings" panose="05000000000000000000" pitchFamily="2" charset="2"/>
              <a:buChar char=""/>
            </a:pPr>
            <a:r>
              <a:rPr lang="de-DE" sz="1400" b="0" dirty="0">
                <a:ea typeface="Times New Roman" panose="02020603050405020304" pitchFamily="18" charset="0"/>
              </a:rPr>
              <a:t>Neuregelung der Bereitschaftsdienste zur Reduzierung der individuellen Belastungen </a:t>
            </a:r>
          </a:p>
          <a:p>
            <a:pPr marL="1098513" lvl="3" indent="-342900">
              <a:buFont typeface="Wingdings" panose="05000000000000000000" pitchFamily="2" charset="2"/>
              <a:buChar char=""/>
            </a:pPr>
            <a:r>
              <a:rPr lang="de-DE" sz="1400" b="0" dirty="0">
                <a:ea typeface="Times New Roman" panose="02020603050405020304" pitchFamily="18" charset="0"/>
              </a:rPr>
              <a:t>Aufwertung der Rufbereitschaft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de-DE" dirty="0">
              <a:ea typeface="Calibri" panose="020F0502020204030204" pitchFamily="34" charset="0"/>
            </a:endParaRPr>
          </a:p>
          <a:p>
            <a:pPr lvl="0"/>
            <a:endParaRPr lang="de-DE" dirty="0">
              <a:solidFill>
                <a:srgbClr val="0070C0"/>
              </a:solidFill>
            </a:endParaRPr>
          </a:p>
          <a:p>
            <a:r>
              <a:rPr lang="de-DE" dirty="0"/>
              <a:t> </a:t>
            </a:r>
          </a:p>
          <a:p>
            <a:r>
              <a:rPr lang="de-DE" dirty="0"/>
              <a:t> </a:t>
            </a:r>
          </a:p>
          <a:p>
            <a:r>
              <a:rPr lang="de-DE" sz="1200" dirty="0"/>
              <a:t> 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1EC6-F012-45C6-95C7-72EE3EDC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A40377-C967-465D-AA7B-341979EA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F284E4-6A6E-4086-B06E-D445871B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291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0A73F5-6330-48F3-A596-BDC4ED5FD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7199" y="320399"/>
            <a:ext cx="8622000" cy="972823"/>
          </a:xfrm>
        </p:spPr>
        <p:txBody>
          <a:bodyPr/>
          <a:lstStyle/>
          <a:p>
            <a:r>
              <a:rPr lang="de-DE" dirty="0"/>
              <a:t>2.	Weiterentwicklung der AVR mit Blick auf TVöD/ Perspektivische 	Entwicklung der Personalkosten in den AVR und monetäre 	Auswirkungen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E91CB7-1CC4-4DE0-9A41-4D01FDDAB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199" y="1136072"/>
            <a:ext cx="8622000" cy="4868727"/>
          </a:xfrm>
        </p:spPr>
        <p:txBody>
          <a:bodyPr anchor="t"/>
          <a:lstStyle/>
          <a:p>
            <a:endParaRPr lang="de-DE" dirty="0"/>
          </a:p>
          <a:p>
            <a:endParaRPr lang="de-DE" dirty="0"/>
          </a:p>
          <a:p>
            <a:pPr marL="742950" lvl="1" indent="-285750">
              <a:spcAft>
                <a:spcPts val="0"/>
              </a:spcAft>
              <a:buFont typeface="Wingdings" panose="05000000000000000000" pitchFamily="2" charset="2"/>
              <a:buChar char=""/>
            </a:pPr>
            <a:r>
              <a:rPr lang="de-DE" sz="1600" dirty="0">
                <a:ea typeface="Times New Roman" panose="02020603050405020304" pitchFamily="18" charset="0"/>
              </a:rPr>
              <a:t>Novellierung der Anlage 2 und 3  AVR-Bayern und Auswirkungen auf die Jugendhilfe</a:t>
            </a:r>
          </a:p>
          <a:p>
            <a:pPr marL="457200" lvl="1" indent="0">
              <a:spcAft>
                <a:spcPts val="0"/>
              </a:spcAft>
              <a:buNone/>
            </a:pPr>
            <a:endParaRPr lang="de-DE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8513" lvl="3" indent="-342900">
              <a:buFont typeface="Wingdings" panose="05000000000000000000" pitchFamily="2" charset="2"/>
              <a:buChar char=""/>
            </a:pPr>
            <a:r>
              <a:rPr lang="de-DE" sz="1400" b="0" dirty="0">
                <a:ea typeface="Times New Roman" panose="02020603050405020304" pitchFamily="18" charset="0"/>
              </a:rPr>
              <a:t>Bildung einer Arbeitsgruppe zur Überarbeitung der Anlage 2 und 3</a:t>
            </a:r>
          </a:p>
          <a:p>
            <a:pPr marL="1098513" lvl="3" indent="-342900">
              <a:buFont typeface="Wingdings" panose="05000000000000000000" pitchFamily="2" charset="2"/>
              <a:buChar char=""/>
            </a:pPr>
            <a:r>
              <a:rPr lang="de-DE" sz="1400" b="0" dirty="0">
                <a:ea typeface="Times New Roman" panose="02020603050405020304" pitchFamily="18" charset="0"/>
              </a:rPr>
              <a:t>Erhalt der Konkurrenzfähigkeit im Vergleich zum TVöD und Vergleichstarifen</a:t>
            </a:r>
          </a:p>
          <a:p>
            <a:pPr marL="1098513" lvl="3" indent="-342900">
              <a:buFont typeface="Wingdings" panose="05000000000000000000" pitchFamily="2" charset="2"/>
              <a:buChar char=""/>
            </a:pPr>
            <a:r>
              <a:rPr lang="de-DE" sz="1400" b="0" dirty="0">
                <a:ea typeface="Times New Roman" panose="02020603050405020304" pitchFamily="18" charset="0"/>
              </a:rPr>
              <a:t>Ausdrücklicher Einbezug der Mitarbeitenden der Anlage 4</a:t>
            </a:r>
          </a:p>
          <a:p>
            <a:pPr marL="1143000">
              <a:spcAft>
                <a:spcPts val="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742950" lvl="1" indent="-285750">
              <a:spcAft>
                <a:spcPts val="0"/>
              </a:spcAft>
              <a:buFont typeface="Wingdings" panose="05000000000000000000" pitchFamily="2" charset="2"/>
              <a:buChar char=""/>
            </a:pPr>
            <a:r>
              <a:rPr lang="de-DE" sz="1600" dirty="0">
                <a:ea typeface="Times New Roman" panose="02020603050405020304" pitchFamily="18" charset="0"/>
              </a:rPr>
              <a:t>Entgeltrunde 2024 unter Beachtung der monetären Entwicklung im TVöD</a:t>
            </a:r>
          </a:p>
          <a:p>
            <a:pPr marL="457200" lvl="1" indent="0">
              <a:spcAft>
                <a:spcPts val="0"/>
              </a:spcAft>
              <a:buNone/>
            </a:pPr>
            <a:endParaRPr lang="de-DE" sz="1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98513" lvl="3" indent="-342900">
              <a:buFont typeface="Wingdings" panose="05000000000000000000" pitchFamily="2" charset="2"/>
              <a:buChar char=""/>
            </a:pPr>
            <a:r>
              <a:rPr lang="de-DE" sz="1400" b="0" dirty="0">
                <a:ea typeface="Times New Roman" panose="02020603050405020304" pitchFamily="18" charset="0"/>
              </a:rPr>
              <a:t>Lineare Entgelterhöhung; Bewertung der Regenerationstage und Inflationsausgleichsprämie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de-DE" dirty="0">
              <a:ea typeface="Calibri" panose="020F0502020204030204" pitchFamily="34" charset="0"/>
            </a:endParaRPr>
          </a:p>
          <a:p>
            <a:pPr lvl="0"/>
            <a:endParaRPr lang="de-DE" dirty="0">
              <a:solidFill>
                <a:srgbClr val="0070C0"/>
              </a:solidFill>
            </a:endParaRPr>
          </a:p>
          <a:p>
            <a:r>
              <a:rPr lang="de-DE" dirty="0"/>
              <a:t> </a:t>
            </a:r>
          </a:p>
          <a:p>
            <a:r>
              <a:rPr lang="de-DE" dirty="0"/>
              <a:t> </a:t>
            </a:r>
          </a:p>
          <a:p>
            <a:r>
              <a:rPr lang="de-DE" sz="1200" dirty="0"/>
              <a:t> 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A1EC6-F012-45C6-95C7-72EE3EDCB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2A40377-C967-465D-AA7B-341979EA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F284E4-6A6E-4086-B06E-D445871BB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6217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Kontaktdaten und nützliche Links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Diakonisches Werk Bayern e.V. </a:t>
            </a:r>
          </a:p>
          <a:p>
            <a:r>
              <a:rPr lang="de-DE" dirty="0"/>
              <a:t>Arthur Palaschinski</a:t>
            </a:r>
          </a:p>
          <a:p>
            <a:r>
              <a:rPr lang="de-DE" dirty="0"/>
              <a:t>Arbeitsrecht</a:t>
            </a:r>
          </a:p>
          <a:p>
            <a:r>
              <a:rPr lang="de-DE" dirty="0" err="1"/>
              <a:t>Pirckheimerstr</a:t>
            </a:r>
            <a:r>
              <a:rPr lang="de-DE" dirty="0"/>
              <a:t>. 6, 90408 Nürnberg</a:t>
            </a:r>
          </a:p>
          <a:p>
            <a:r>
              <a:rPr lang="de-DE" dirty="0"/>
              <a:t>Tel: 0911 / 9354-229 / </a:t>
            </a:r>
            <a:r>
              <a:rPr lang="fr-FR" dirty="0"/>
              <a:t>PC-Fax: 0911 / 9354-34-229</a:t>
            </a:r>
            <a:endParaRPr lang="de-DE" dirty="0"/>
          </a:p>
          <a:p>
            <a:r>
              <a:rPr lang="fr-FR" dirty="0"/>
              <a:t>Email: </a:t>
            </a:r>
            <a:r>
              <a:rPr lang="fr-FR" dirty="0">
                <a:hlinkClick r:id="rId2"/>
              </a:rPr>
              <a:t>palaschinski@diakonie-bayern.de</a:t>
            </a:r>
            <a:r>
              <a:rPr lang="fr-FR" dirty="0"/>
              <a:t> </a:t>
            </a:r>
            <a:endParaRPr lang="de-DE" dirty="0"/>
          </a:p>
          <a:p>
            <a:endParaRPr lang="de-DE" dirty="0"/>
          </a:p>
          <a:p>
            <a:r>
              <a:rPr lang="de-DE" dirty="0"/>
              <a:t> </a:t>
            </a:r>
          </a:p>
          <a:p>
            <a:pPr>
              <a:defRPr/>
            </a:pPr>
            <a:r>
              <a:rPr lang="de-DE" dirty="0">
                <a:solidFill>
                  <a:srgbClr val="000000"/>
                </a:solidFill>
                <a:hlinkClick r:id="rId3"/>
              </a:rPr>
              <a:t>www.ark-bayern.de</a:t>
            </a:r>
            <a:r>
              <a:rPr lang="de-DE" dirty="0">
                <a:solidFill>
                  <a:srgbClr val="000000"/>
                </a:solidFill>
              </a:rPr>
              <a:t>			AVR, ARK-Beschlüsse und </a:t>
            </a:r>
            <a:r>
              <a:rPr lang="de-DE" dirty="0"/>
              <a:t>Pressemitteilungen </a:t>
            </a:r>
          </a:p>
          <a:p>
            <a:pPr>
              <a:defRPr/>
            </a:pPr>
            <a:r>
              <a:rPr lang="de-DE" dirty="0">
                <a:solidFill>
                  <a:srgbClr val="000000"/>
                </a:solidFill>
                <a:hlinkClick r:id="rId4"/>
              </a:rPr>
              <a:t>www.diakonie-bayern.de</a:t>
            </a:r>
            <a:r>
              <a:rPr lang="de-DE" dirty="0">
                <a:solidFill>
                  <a:srgbClr val="000000"/>
                </a:solidFill>
              </a:rPr>
              <a:t>		AVR, Intranet Recht/ Arbeitsrecht</a:t>
            </a:r>
          </a:p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dirty="0">
                <a:solidFill>
                  <a:srgbClr val="000000"/>
                </a:solidFill>
                <a:hlinkClick r:id="rId5"/>
              </a:rPr>
              <a:t>www.gesetze-im-internet.de</a:t>
            </a:r>
            <a:r>
              <a:rPr lang="de-DE" dirty="0">
                <a:solidFill>
                  <a:srgbClr val="000000"/>
                </a:solidFill>
              </a:rPr>
              <a:t>		offizielle Gesetzestexte des </a:t>
            </a:r>
            <a:r>
              <a:rPr lang="de-DE" dirty="0" err="1">
                <a:solidFill>
                  <a:srgbClr val="000000"/>
                </a:solidFill>
              </a:rPr>
              <a:t>BMinJV</a:t>
            </a:r>
            <a:endParaRPr lang="de-DE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altLang="de-DE" dirty="0">
                <a:solidFill>
                  <a:srgbClr val="000000"/>
                </a:solidFill>
                <a:hlinkClick r:id="rId6"/>
              </a:rPr>
              <a:t>www.gesetze-bayern.de</a:t>
            </a:r>
            <a:r>
              <a:rPr lang="de-DE" altLang="de-DE" dirty="0">
                <a:solidFill>
                  <a:srgbClr val="000000"/>
                </a:solidFill>
              </a:rPr>
              <a:t>  		</a:t>
            </a:r>
            <a:r>
              <a:rPr lang="de-DE" altLang="de-DE" dirty="0"/>
              <a:t>offizielle Gesetzestexte der </a:t>
            </a:r>
            <a:r>
              <a:rPr lang="de-DE" altLang="de-DE" dirty="0" err="1"/>
              <a:t>BayStaatsReg</a:t>
            </a:r>
            <a:endParaRPr lang="de-DE" altLang="de-DE" dirty="0"/>
          </a:p>
          <a:p>
            <a:pPr>
              <a:defRPr/>
            </a:pPr>
            <a:endParaRPr lang="de-DE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de-DE" dirty="0">
                <a:solidFill>
                  <a:srgbClr val="000000"/>
                </a:solidFill>
                <a:hlinkClick r:id="rId7"/>
              </a:rPr>
              <a:t>www.bundesarbeitsgericht.de</a:t>
            </a:r>
            <a:r>
              <a:rPr lang="de-DE" dirty="0">
                <a:solidFill>
                  <a:srgbClr val="000000"/>
                </a:solidFill>
              </a:rPr>
              <a:t> 		Pressemitteilungen, Urteile</a:t>
            </a:r>
          </a:p>
          <a:p>
            <a:pPr>
              <a:defRPr/>
            </a:pPr>
            <a:r>
              <a:rPr lang="de-DE" altLang="de-DE" dirty="0">
                <a:solidFill>
                  <a:srgbClr val="000000"/>
                </a:solidFill>
                <a:hlinkClick r:id="rId8"/>
              </a:rPr>
              <a:t>www.kirchenrecht-ekd.de</a:t>
            </a:r>
            <a:r>
              <a:rPr lang="de-DE" altLang="de-DE" dirty="0">
                <a:solidFill>
                  <a:srgbClr val="000000"/>
                </a:solidFill>
              </a:rPr>
              <a:t> </a:t>
            </a:r>
            <a:r>
              <a:rPr lang="de-DE" altLang="de-DE" sz="1400" b="1" dirty="0">
                <a:solidFill>
                  <a:srgbClr val="000000"/>
                </a:solidFill>
              </a:rPr>
              <a:t>		</a:t>
            </a:r>
            <a:r>
              <a:rPr lang="de-DE" altLang="de-DE" dirty="0">
                <a:solidFill>
                  <a:srgbClr val="000000"/>
                </a:solidFill>
              </a:rPr>
              <a:t>Rechtsprechung Kirchengerichtshof </a:t>
            </a:r>
          </a:p>
          <a:p>
            <a:pPr>
              <a:defRPr/>
            </a:pPr>
            <a:r>
              <a:rPr lang="de-DE" altLang="de-DE" dirty="0">
                <a:solidFill>
                  <a:srgbClr val="000000"/>
                </a:solidFill>
              </a:rPr>
              <a:t>					und Rechtsquellen wie MVG.EKD</a:t>
            </a:r>
            <a:r>
              <a:rPr lang="de-DE" altLang="de-DE" sz="1400" b="1" dirty="0">
                <a:solidFill>
                  <a:srgbClr val="000000"/>
                </a:solidFill>
              </a:rPr>
              <a:t>	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697A34-03A3-47DC-B481-1E4E73DC3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348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sz="3200" b="1" dirty="0"/>
          </a:p>
          <a:p>
            <a:pPr algn="ctr"/>
            <a:endParaRPr lang="de-DE" sz="3200" b="1" dirty="0"/>
          </a:p>
          <a:p>
            <a:pPr algn="ctr"/>
            <a:endParaRPr lang="de-DE" sz="3200" b="1" dirty="0"/>
          </a:p>
          <a:p>
            <a:pPr algn="ctr"/>
            <a:endParaRPr lang="de-DE" sz="3200" b="1" dirty="0"/>
          </a:p>
          <a:p>
            <a:pPr algn="ctr"/>
            <a:endParaRPr lang="de-DE" sz="3200" dirty="0"/>
          </a:p>
          <a:p>
            <a:pPr algn="ctr"/>
            <a:endParaRPr lang="de-DE" sz="3200" dirty="0"/>
          </a:p>
          <a:p>
            <a:pPr algn="ctr"/>
            <a:endParaRPr lang="de-DE" sz="3200" dirty="0"/>
          </a:p>
          <a:p>
            <a:pPr algn="ctr"/>
            <a:r>
              <a:rPr lang="de-DE" sz="3200" dirty="0"/>
              <a:t>Vielen Dank für Ihre Aufmerksamkeit!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9. Mai 2023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Entgelttag- Arthur Palaschinski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1695CD-8D59-490B-AFEF-7784E7CA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25E4-C354-4A2B-949C-FF469D43AAC9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378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T_Vorlage_MeineDiakonie_Landesverband_weiss">
  <a:themeElements>
    <a:clrScheme name="Diakonie">
      <a:dk1>
        <a:srgbClr val="000000"/>
      </a:dk1>
      <a:lt1>
        <a:srgbClr val="FFFFFF"/>
      </a:lt1>
      <a:dk2>
        <a:srgbClr val="009BDC"/>
      </a:dk2>
      <a:lt2>
        <a:srgbClr val="E7E6E6"/>
      </a:lt2>
      <a:accent1>
        <a:srgbClr val="33B2E9"/>
      </a:accent1>
      <a:accent2>
        <a:srgbClr val="66C5EE"/>
      </a:accent2>
      <a:accent3>
        <a:srgbClr val="99D8F4"/>
      </a:accent3>
      <a:accent4>
        <a:srgbClr val="2E2672"/>
      </a:accent4>
      <a:accent5>
        <a:srgbClr val="462672"/>
      </a:accent5>
      <a:accent6>
        <a:srgbClr val="6E2272"/>
      </a:accent6>
      <a:hlink>
        <a:srgbClr val="69357C"/>
      </a:hlink>
      <a:folHlink>
        <a:srgbClr val="914987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Diakonie 4zu3.potx" id="{CEA74B17-9D80-493C-8103-2BCDADE7022C}" vid="{C07E7DBC-DEED-4700-B272-327EC5E7150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PPT_Vorlage_MeineDiakonie_Landesverband_weiss</Template>
  <TotalTime>0</TotalTime>
  <Words>567</Words>
  <Application>Microsoft Office PowerPoint</Application>
  <PresentationFormat>Bildschirmpräsentation (4:3)</PresentationFormat>
  <Paragraphs>111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HelveticaNeue LT 55 Roman</vt:lpstr>
      <vt:lpstr>Times New Roman</vt:lpstr>
      <vt:lpstr>Wingdings</vt:lpstr>
      <vt:lpstr>PPT_Vorlage_MeineDiakonie_Landesverband_weiss</vt:lpstr>
      <vt:lpstr>Entgelttag  9. Mai 2023     Arthur Palaschinski Diakonisches Werk Bayern e.V. Pirckheimerstr. 6 90408 Nürnberg palaschinski@diakonie-bayern.de  </vt:lpstr>
      <vt:lpstr>Übersicht</vt:lpstr>
      <vt:lpstr>1. Beschlüsse der ARK im Licht der</vt:lpstr>
      <vt:lpstr>2. Weiterentwicklung der AVR mit Blick auf TVöD/ Perspektivische  Entwicklung der Personalkosten in den AVR und monetäre  Auswirkungen </vt:lpstr>
      <vt:lpstr>Kontaktdaten und nützliche Links  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Marshall Myriam</dc:creator>
  <cp:lastModifiedBy>Raab Susanne</cp:lastModifiedBy>
  <cp:revision>1006</cp:revision>
  <cp:lastPrinted>2022-01-21T10:24:44Z</cp:lastPrinted>
  <dcterms:created xsi:type="dcterms:W3CDTF">2019-03-22T12:56:33Z</dcterms:created>
  <dcterms:modified xsi:type="dcterms:W3CDTF">2023-05-08T08:52:34Z</dcterms:modified>
</cp:coreProperties>
</file>